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6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036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79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39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431" y="267652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14630400" cy="20713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59535" y="710327"/>
            <a:ext cx="529756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3362920" y="2606635"/>
            <a:ext cx="7286495" cy="486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Aptos Display" panose="020B0004020202020204" pitchFamily="34" charset="0"/>
                <a:ea typeface="Inter Bold" pitchFamily="34" charset="-122"/>
                <a:cs typeface="Inter Bold" pitchFamily="34" charset="-120"/>
              </a:rPr>
              <a:t>Smart Home Energy Management System</a:t>
            </a:r>
            <a:endParaRPr lang="en-US" sz="4400" dirty="0">
              <a:latin typeface="Aptos Display" panose="020B00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80799" y="3384709"/>
            <a:ext cx="13268801" cy="484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Domain: Smart Hostel &amp; IOT Automation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7749539" y="5254721"/>
            <a:ext cx="3196590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chemeClr val="accent1">
                    <a:lumMod val="50000"/>
                  </a:scheme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 the Guidance of</a:t>
            </a:r>
            <a:endParaRPr lang="en-US" sz="22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 7"/>
          <p:cNvSpPr/>
          <p:nvPr/>
        </p:nvSpPr>
        <p:spPr>
          <a:xfrm>
            <a:off x="7749539" y="6027723"/>
            <a:ext cx="859595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Ms. T. Premalatha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680799" y="7383066"/>
            <a:ext cx="1326880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EFE2677-1ED9-DEEF-DA03-1203A23F0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782955"/>
              </p:ext>
            </p:extLst>
          </p:nvPr>
        </p:nvGraphicFramePr>
        <p:xfrm>
          <a:off x="1214955" y="4214299"/>
          <a:ext cx="5999884" cy="347999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09524">
                  <a:extLst>
                    <a:ext uri="{9D8B030D-6E8A-4147-A177-3AD203B41FA5}">
                      <a16:colId xmlns:a16="http://schemas.microsoft.com/office/drawing/2014/main" val="1453520605"/>
                    </a:ext>
                  </a:extLst>
                </a:gridCol>
                <a:gridCol w="4290360">
                  <a:extLst>
                    <a:ext uri="{9D8B030D-6E8A-4147-A177-3AD203B41FA5}">
                      <a16:colId xmlns:a16="http://schemas.microsoft.com/office/drawing/2014/main" val="1978109352"/>
                    </a:ext>
                  </a:extLst>
                </a:gridCol>
              </a:tblGrid>
              <a:tr h="7948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>
                          <a:effectLst/>
                        </a:rPr>
                        <a:t>S. No</a:t>
                      </a:r>
                      <a:endParaRPr lang="en-IN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>
                          <a:effectLst/>
                        </a:rPr>
                        <a:t>Team Members</a:t>
                      </a:r>
                      <a:endParaRPr lang="en-IN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7481040"/>
                  </a:ext>
                </a:extLst>
              </a:tr>
              <a:tr h="5315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>
                          <a:effectLst/>
                        </a:rPr>
                        <a:t>1</a:t>
                      </a:r>
                      <a:endParaRPr lang="en-IN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dirty="0">
                          <a:effectLst/>
                        </a:rPr>
                        <a:t>Fahim Shaik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4694067"/>
                  </a:ext>
                </a:extLst>
              </a:tr>
              <a:tr h="573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>
                          <a:effectLst/>
                        </a:rPr>
                        <a:t>2</a:t>
                      </a:r>
                      <a:endParaRPr lang="en-IN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dirty="0">
                          <a:effectLst/>
                        </a:rPr>
                        <a:t>Bharathi Selvaraj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412758"/>
                  </a:ext>
                </a:extLst>
              </a:tr>
              <a:tr h="5170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>
                          <a:effectLst/>
                        </a:rPr>
                        <a:t>3</a:t>
                      </a:r>
                      <a:endParaRPr lang="en-IN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dirty="0">
                          <a:effectLst/>
                        </a:rPr>
                        <a:t>Vaishnavi M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1734746"/>
                  </a:ext>
                </a:extLst>
              </a:tr>
              <a:tr h="5315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>
                          <a:effectLst/>
                        </a:rPr>
                        <a:t>4</a:t>
                      </a:r>
                      <a:endParaRPr lang="en-IN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dirty="0">
                          <a:effectLst/>
                        </a:rPr>
                        <a:t>Jiya Kazi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7586176"/>
                  </a:ext>
                </a:extLst>
              </a:tr>
              <a:tr h="5315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>
                          <a:effectLst/>
                        </a:rPr>
                        <a:t>5</a:t>
                      </a:r>
                      <a:endParaRPr lang="en-IN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dirty="0">
                          <a:effectLst/>
                        </a:rPr>
                        <a:t>Jiya Jain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9311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391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10966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963811" y="2259092"/>
            <a:ext cx="30480" cy="4873823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4" name="Shape 2"/>
          <p:cNvSpPr/>
          <p:nvPr/>
        </p:nvSpPr>
        <p:spPr>
          <a:xfrm>
            <a:off x="933331" y="290488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878800" y="2835116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4950BC"/>
          </a:solidFill>
          <a:ln/>
        </p:spPr>
      </p:sp>
      <p:sp>
        <p:nvSpPr>
          <p:cNvPr id="6" name="Shape 4"/>
          <p:cNvSpPr/>
          <p:nvPr/>
        </p:nvSpPr>
        <p:spPr>
          <a:xfrm>
            <a:off x="1644372" y="2259092"/>
            <a:ext cx="12192238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878806" y="24935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Summary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878806" y="2983944"/>
            <a:ext cx="117233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SHEMS modernizes hostel management using secure roles and IoT control.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33331" y="468070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0" name="Shape 8"/>
          <p:cNvSpPr/>
          <p:nvPr/>
        </p:nvSpPr>
        <p:spPr>
          <a:xfrm>
            <a:off x="878800" y="4610933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4950BC"/>
          </a:solidFill>
          <a:ln/>
        </p:spPr>
      </p:sp>
      <p:sp>
        <p:nvSpPr>
          <p:cNvPr id="11" name="Shape 9"/>
          <p:cNvSpPr/>
          <p:nvPr/>
        </p:nvSpPr>
        <p:spPr>
          <a:xfrm>
            <a:off x="1644372" y="4034909"/>
            <a:ext cx="12192238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878806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878806" y="4759762"/>
            <a:ext cx="117233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Empowers wardens with data and provides convenience to students.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33331" y="645652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5" name="Shape 13"/>
          <p:cNvSpPr/>
          <p:nvPr/>
        </p:nvSpPr>
        <p:spPr>
          <a:xfrm>
            <a:off x="878800" y="6386751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4950BC"/>
          </a:solidFill>
          <a:ln/>
        </p:spPr>
      </p:sp>
      <p:sp>
        <p:nvSpPr>
          <p:cNvPr id="16" name="Shape 14"/>
          <p:cNvSpPr/>
          <p:nvPr/>
        </p:nvSpPr>
        <p:spPr>
          <a:xfrm>
            <a:off x="1644372" y="5810726"/>
            <a:ext cx="12192238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878806" y="6045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Outcome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878806" y="6535579"/>
            <a:ext cx="117233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a sustainable and energy-efficient hostel environment.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BC25A4-A098-64D4-118E-9C76EA220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800" y="7822482"/>
            <a:ext cx="1752600" cy="371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89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513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694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874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596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6777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3C8408-3358-0E87-00DD-C5E405B66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772" y="7724775"/>
            <a:ext cx="2238375" cy="504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D0F6F3-4198-B03B-8A8B-C050CE32CF49}"/>
              </a:ext>
            </a:extLst>
          </p:cNvPr>
          <p:cNvSpPr txBox="1"/>
          <p:nvPr/>
        </p:nvSpPr>
        <p:spPr>
          <a:xfrm>
            <a:off x="1600199" y="3268882"/>
            <a:ext cx="1162431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/>
              <a:t>Thank you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787910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6699" y="408682"/>
            <a:ext cx="4718209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Introduction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10" y="1150007"/>
            <a:ext cx="12856334" cy="67174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3910" y="7370207"/>
            <a:ext cx="13022461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4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DDBF03-4C83-7B6D-187E-A6DF1ABA3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2837" y="7798397"/>
            <a:ext cx="1678354" cy="4312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602509" y="7039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Objectives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793790" y="2174488"/>
            <a:ext cx="7078971" cy="3996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Secure Access: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Implement Role-Based Access Control (RBAC) for wardens and students.</a:t>
            </a:r>
            <a:endParaRPr lang="en-US" sz="2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Energy Efficiency: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Monitor energy usage over six months to reduce costs.</a:t>
            </a:r>
            <a:endParaRPr lang="en-US" sz="2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Remote Management: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Enable centralized ON/OFF control via dashboard.</a:t>
            </a:r>
            <a:endParaRPr lang="en-US" sz="2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Goal: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Digitize hostel operations and promote energy conservation.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486" y="2174488"/>
            <a:ext cx="6644738" cy="46648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57476" y="868085"/>
            <a:ext cx="923389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CORE CONCEPT 1: Authentication &amp; RBAC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2172176"/>
            <a:ext cx="4196358" cy="4905851"/>
          </a:xfrm>
          <a:prstGeom prst="roundRect">
            <a:avLst>
              <a:gd name="adj" fmla="val 22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551748" y="24066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8914" y="2593658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74351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Security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028224" y="380428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Secure login using Email and Password authentication.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5216962" y="2172176"/>
            <a:ext cx="4196358" cy="4905851"/>
          </a:xfrm>
          <a:prstGeom prst="roundRect">
            <a:avLst>
              <a:gd name="adj" fmla="val 22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974919" y="24066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2086" y="2593658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897523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Role-Based Access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5451396" y="3804285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Admin (Warden):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Access to all rooms</a:t>
            </a:r>
            <a:endParaRPr lang="en-US" sz="2000" dirty="0"/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Global settings and user management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5451396" y="5391983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Student (User):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Restricted access</a:t>
            </a:r>
            <a:endParaRPr lang="en-US" sz="2000" dirty="0"/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Control devices only in assigned room</a:t>
            </a:r>
            <a:endParaRPr lang="en-US" sz="2000" dirty="0"/>
          </a:p>
        </p:txBody>
      </p:sp>
      <p:sp>
        <p:nvSpPr>
          <p:cNvPr id="14" name="Shape 10"/>
          <p:cNvSpPr/>
          <p:nvPr/>
        </p:nvSpPr>
        <p:spPr>
          <a:xfrm>
            <a:off x="9640133" y="2172176"/>
            <a:ext cx="4196358" cy="4905851"/>
          </a:xfrm>
          <a:prstGeom prst="roundRect">
            <a:avLst>
              <a:gd name="adj" fmla="val 22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11398091" y="24066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85258" y="2593658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320695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Technology</a:t>
            </a:r>
            <a:endParaRPr lang="en-US" sz="2400" dirty="0"/>
          </a:p>
        </p:txBody>
      </p:sp>
      <p:sp>
        <p:nvSpPr>
          <p:cNvPr id="18" name="Text 13"/>
          <p:cNvSpPr/>
          <p:nvPr/>
        </p:nvSpPr>
        <p:spPr>
          <a:xfrm>
            <a:off x="9874568" y="380428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Built using Spring Security for authentication and role validation.</a:t>
            </a:r>
            <a:endParaRPr lang="en-US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3BC88A-FF7F-BD6B-4677-F426D409AE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6134" y="7792840"/>
            <a:ext cx="1724266" cy="3524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2179" y="907093"/>
            <a:ext cx="1024604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CORE CONCEPT 2: Smart Device Management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2490907" y="2087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Admin Capabilities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75347"/>
            <a:ext cx="6244709" cy="28234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304260" y="2087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User Capabilities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0" y="2775347"/>
            <a:ext cx="6244708" cy="2823448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637936" y="6234038"/>
            <a:ext cx="6571417" cy="1088469"/>
          </a:xfrm>
          <a:prstGeom prst="roundRect">
            <a:avLst>
              <a:gd name="adj" fmla="val 15004"/>
            </a:avLst>
          </a:prstGeom>
          <a:solidFill>
            <a:srgbClr val="E8F5F0"/>
          </a:solidFill>
          <a:ln/>
        </p:spPr>
      </p:sp>
      <p:sp>
        <p:nvSpPr>
          <p:cNvPr id="8" name="Text 4"/>
          <p:cNvSpPr/>
          <p:nvPr/>
        </p:nvSpPr>
        <p:spPr>
          <a:xfrm>
            <a:off x="857250" y="6313170"/>
            <a:ext cx="6117788" cy="72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View status of all devices (Active vs Inactive)</a:t>
            </a:r>
            <a:endParaRPr lang="en-US" sz="2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Global ON/OFF control for emergencies</a:t>
            </a:r>
            <a:endParaRPr lang="en-US" sz="2400" dirty="0"/>
          </a:p>
        </p:txBody>
      </p:sp>
      <p:sp>
        <p:nvSpPr>
          <p:cNvPr id="9" name="Shape 5"/>
          <p:cNvSpPr/>
          <p:nvPr/>
        </p:nvSpPr>
        <p:spPr>
          <a:xfrm>
            <a:off x="7436168" y="6109097"/>
            <a:ext cx="6571417" cy="1088469"/>
          </a:xfrm>
          <a:prstGeom prst="roundRect">
            <a:avLst>
              <a:gd name="adj" fmla="val 15004"/>
            </a:avLst>
          </a:prstGeom>
          <a:solidFill>
            <a:srgbClr val="E8F5F0"/>
          </a:solidFill>
          <a:ln/>
        </p:spPr>
      </p:sp>
      <p:sp>
        <p:nvSpPr>
          <p:cNvPr id="10" name="Text 6"/>
          <p:cNvSpPr/>
          <p:nvPr/>
        </p:nvSpPr>
        <p:spPr>
          <a:xfrm>
            <a:off x="7662982" y="6313170"/>
            <a:ext cx="6117788" cy="72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View and Add "My Room" devices only</a:t>
            </a:r>
            <a:endParaRPr lang="en-US" sz="2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Toggle devices ON/OFF remotely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C49DDF-73D5-FC0D-8639-60EF9CE1F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8038" y="7784117"/>
            <a:ext cx="1952898" cy="3715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40725" y="651272"/>
            <a:ext cx="874895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Core Concept 3: Analytics &amp; Dashboard</a:t>
            </a:r>
            <a:endParaRPr lang="en-US" sz="4000" dirty="0"/>
          </a:p>
        </p:txBody>
      </p:sp>
      <p:sp>
        <p:nvSpPr>
          <p:cNvPr id="6" name="Text 4"/>
          <p:cNvSpPr/>
          <p:nvPr/>
        </p:nvSpPr>
        <p:spPr>
          <a:xfrm>
            <a:off x="786288" y="2245278"/>
            <a:ext cx="5213256" cy="5038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b="1" dirty="0"/>
              <a:t>6-Month Analytics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Visual graphs show energy consumption trends over the last half-year.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Consumption Reports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Identifies high-consumption areas and displays real-time energy-saving metrics.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Dashboard Insights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Shows “Total Devices in Use” and monthly estimated costs.</a:t>
            </a: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150" y="1761001"/>
            <a:ext cx="8284131" cy="561325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559981" y="7011352"/>
            <a:ext cx="8284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5BB735-436D-27C1-7729-97C52D307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3542" y="7755060"/>
            <a:ext cx="1921252" cy="3629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F5B88E-DB2D-C2A3-58BF-E279F8F5C9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341"/>
          <a:stretch>
            <a:fillRect/>
          </a:stretch>
        </p:blipFill>
        <p:spPr>
          <a:xfrm>
            <a:off x="6208755" y="1761001"/>
            <a:ext cx="8284132" cy="37923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79485" y="7464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Real-Time Example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1" y="2111276"/>
            <a:ext cx="723508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accent1"/>
                </a:solidFill>
                <a:ea typeface="Inter Bold" pitchFamily="34" charset="-122"/>
                <a:cs typeface="Inter Bold" pitchFamily="34" charset="-120"/>
              </a:rPr>
              <a:t>Scenario:</a:t>
            </a:r>
            <a:r>
              <a:rPr lang="en-US" sz="2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 A student goes on semester leave but forgets to turn off the room AC.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1" y="3335060"/>
            <a:ext cx="7235088" cy="2575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Without SHEMS: 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AC runs for weeks, causing massive power wastage.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With SHEMS: 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warden checks the global dashboard and sees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“Room 101 AC”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is ON.</a:t>
            </a:r>
            <a:endParaRPr lang="en-US" sz="2400" dirty="0"/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warden remotely turns it OFF from the admin panel.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Result: 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Immediate cost savings and improved safety.</a:t>
            </a:r>
            <a:endParaRPr lang="en-US" sz="2400" dirty="0"/>
          </a:p>
          <a:p>
            <a:pPr marL="0" indent="0" algn="l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4264938"/>
            <a:ext cx="82841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57718"/>
            <a:ext cx="82841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020" y="1946077"/>
            <a:ext cx="6507380" cy="479667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93790" y="67427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9A6C59-DA37-1B05-A2A4-E02F43E23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660" y="7722218"/>
            <a:ext cx="2438740" cy="4096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0812" y="635556"/>
            <a:ext cx="5448657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4250" b="1" dirty="0">
                <a:solidFill>
                  <a:schemeClr val="accent1"/>
                </a:solidFill>
                <a:ea typeface="Inter Bold" pitchFamily="34" charset="-122"/>
                <a:cs typeface="Inter Bold" pitchFamily="34" charset="-120"/>
              </a:rPr>
              <a:t>Benefits</a:t>
            </a:r>
            <a:endParaRPr lang="en-US" sz="4250" dirty="0">
              <a:solidFill>
                <a:schemeClr val="accent1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762714" y="1735336"/>
            <a:ext cx="13104971" cy="1307663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194" y="1765816"/>
            <a:ext cx="871776" cy="1246703"/>
          </a:xfrm>
          <a:prstGeom prst="roundRect">
            <a:avLst>
              <a:gd name="adj" fmla="val 6305"/>
            </a:avLst>
          </a:prstGeom>
          <a:solidFill>
            <a:srgbClr val="DADBF1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1799" y="2225635"/>
            <a:ext cx="326827" cy="3268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74282" y="1983700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Cost Reduction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874282" y="2449830"/>
            <a:ext cx="11745039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Lowers monthly hostel electricity expenses.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62714" y="3252311"/>
            <a:ext cx="13104971" cy="1307663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93194" y="3282791"/>
            <a:ext cx="871776" cy="1246703"/>
          </a:xfrm>
          <a:prstGeom prst="roundRect">
            <a:avLst>
              <a:gd name="adj" fmla="val 6305"/>
            </a:avLst>
          </a:prstGeom>
          <a:solidFill>
            <a:srgbClr val="DADBF1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1799" y="3742611"/>
            <a:ext cx="326827" cy="32682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874282" y="3500676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Granular Control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1874282" y="3966805"/>
            <a:ext cx="11745039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Prevents students from accessing other rooms' devices.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62714" y="4769287"/>
            <a:ext cx="13104971" cy="1307663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793194" y="4799767"/>
            <a:ext cx="871776" cy="1246703"/>
          </a:xfrm>
          <a:prstGeom prst="roundRect">
            <a:avLst>
              <a:gd name="adj" fmla="val 6305"/>
            </a:avLst>
          </a:prstGeom>
          <a:solidFill>
            <a:srgbClr val="DADBF1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1799" y="5259586"/>
            <a:ext cx="326827" cy="32682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874282" y="5017651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Convenience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1874282" y="5483781"/>
            <a:ext cx="11745039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room devices from phones or laptops.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62714" y="6286262"/>
            <a:ext cx="13104971" cy="1307663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93194" y="6316742"/>
            <a:ext cx="871776" cy="1246703"/>
          </a:xfrm>
          <a:prstGeom prst="roundRect">
            <a:avLst>
              <a:gd name="adj" fmla="val 6305"/>
            </a:avLst>
          </a:prstGeom>
          <a:solidFill>
            <a:srgbClr val="DADBF1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799" y="6776561"/>
            <a:ext cx="326827" cy="32682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874282" y="6534626"/>
            <a:ext cx="2987873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Data-Driven Decisions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1874282" y="7000756"/>
            <a:ext cx="11745039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insights from six months of usage history.</a:t>
            </a:r>
            <a:endParaRPr lang="en-US" sz="17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69BFA8-C0E6-5B96-4F85-649F13FFED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42898" y="7769783"/>
            <a:ext cx="1752845" cy="3715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9024" y="9753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1"/>
                </a:solidFill>
                <a:ea typeface="Inter Bold" pitchFamily="34" charset="-122"/>
                <a:cs typeface="Inter Bold" pitchFamily="34" charset="-120"/>
              </a:rPr>
              <a:t>Challenges</a:t>
            </a:r>
            <a:endParaRPr lang="en-US" sz="4450" dirty="0">
              <a:solidFill>
                <a:schemeClr val="accent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Connectivity</a:t>
            </a:r>
            <a:endParaRPr lang="en-US" sz="2800" b="1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Requires stable internet to sync device status in real time.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7717" y="4526161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Hardware Setup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Every switch and socket must be IoT-enabled.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4326" y="3142536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Data Storage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Minute-level analytics for 6 months requires database optimization.</a:t>
            </a:r>
            <a:endParaRPr lang="en-US" sz="20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4326" y="5909786"/>
            <a:ext cx="339328" cy="3393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CE85B8-BE58-5BD0-A9A5-DB9E61EE44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28014" y="7675846"/>
            <a:ext cx="2051288" cy="4347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427</Words>
  <Application>Microsoft Office PowerPoint</Application>
  <PresentationFormat>Custom</PresentationFormat>
  <Paragraphs>89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Aptos Display</vt:lpstr>
      <vt:lpstr>Inter</vt:lpstr>
      <vt:lpstr>Inter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Shaik Fahim</dc:creator>
  <cp:lastModifiedBy>Shaik Fahim</cp:lastModifiedBy>
  <cp:revision>2</cp:revision>
  <dcterms:created xsi:type="dcterms:W3CDTF">2026-02-05T04:39:55Z</dcterms:created>
  <dcterms:modified xsi:type="dcterms:W3CDTF">2026-02-05T05:19:41Z</dcterms:modified>
</cp:coreProperties>
</file>